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  <p:sldMasterId id="2147483661" r:id="rId2"/>
  </p:sldMasterIdLst>
  <p:notesMasterIdLst>
    <p:notesMasterId r:id="rId1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embeddedFontLst>
    <p:embeddedFont>
      <p:font typeface="Century Schoolbook" panose="02040604050505020304" pitchFamily="18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Ahmed</a:t>
            </a:r>
            <a:endParaRPr/>
          </a:p>
        </p:txBody>
      </p:sp>
      <p:sp>
        <p:nvSpPr>
          <p:cNvPr id="100" name="Google Shape;10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Ahmed</a:t>
            </a:r>
            <a:endParaRPr/>
          </a:p>
        </p:txBody>
      </p:sp>
      <p:sp>
        <p:nvSpPr>
          <p:cNvPr id="195" name="Google Shape;19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Ahmed</a:t>
            </a:r>
            <a:endParaRPr/>
          </a:p>
        </p:txBody>
      </p:sp>
      <p:sp>
        <p:nvSpPr>
          <p:cNvPr id="202" name="Google Shape;202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Laura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ce qu’on a réussit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ce qu’on aurait pû faire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ce qu’on peut faire pour aller plus loin</a:t>
            </a:r>
            <a:endParaRPr/>
          </a:p>
        </p:txBody>
      </p:sp>
      <p:sp>
        <p:nvSpPr>
          <p:cNvPr id="210" name="Google Shape;210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Ana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Difficulté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repartition du travail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…</a:t>
            </a:r>
            <a:endParaRPr/>
          </a:p>
        </p:txBody>
      </p:sp>
      <p:sp>
        <p:nvSpPr>
          <p:cNvPr id="216" name="Google Shape;21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Ahmed</a:t>
            </a:r>
            <a:endParaRPr/>
          </a:p>
        </p:txBody>
      </p:sp>
      <p:sp>
        <p:nvSpPr>
          <p:cNvPr id="108" name="Google Shape;10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Anna</a:t>
            </a:r>
            <a:endParaRPr/>
          </a:p>
        </p:txBody>
      </p:sp>
      <p:sp>
        <p:nvSpPr>
          <p:cNvPr id="118" name="Google Shape;11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Anna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pourquoi les oiseaux? </a:t>
            </a:r>
            <a:endParaRPr/>
          </a:p>
        </p:txBody>
      </p:sp>
      <p:sp>
        <p:nvSpPr>
          <p:cNvPr id="126" name="Google Shape;12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Anna</a:t>
            </a:r>
            <a:endParaRPr/>
          </a:p>
        </p:txBody>
      </p:sp>
      <p:sp>
        <p:nvSpPr>
          <p:cNvPr id="132" name="Google Shape;13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27561dafde_2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Anna</a:t>
            </a:r>
            <a:endParaRPr/>
          </a:p>
        </p:txBody>
      </p:sp>
      <p:sp>
        <p:nvSpPr>
          <p:cNvPr id="140" name="Google Shape;140;g127561dafde_2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Laura</a:t>
            </a:r>
            <a:endParaRPr/>
          </a:p>
        </p:txBody>
      </p:sp>
      <p:sp>
        <p:nvSpPr>
          <p:cNvPr id="149" name="Google Shape;14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Laura</a:t>
            </a:r>
            <a:endParaRPr dirty="0"/>
          </a:p>
        </p:txBody>
      </p:sp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Laura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génération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Créature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/>
              <a:t>Evolution</a:t>
            </a:r>
            <a:endParaRPr/>
          </a:p>
        </p:txBody>
      </p:sp>
      <p:sp>
        <p:nvSpPr>
          <p:cNvPr id="179" name="Google Shape;179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e de titre" type="title">
  <p:cSld name="TITLE">
    <p:bg>
      <p:bgPr>
        <a:solidFill>
          <a:srgbClr val="252525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entury Schoolbook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760"/>
              <a:buNone/>
              <a:defRPr sz="2200">
                <a:solidFill>
                  <a:srgbClr val="BFBFBF"/>
                </a:solidFill>
              </a:defRPr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A5A5A5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lvl="1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lvl="2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lvl="3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lvl="4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lvl="5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lvl="6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lvl="7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lvl="8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avec légende" type="picTx">
  <p:cSld name="PICTURE_WITH_CAPTION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Century Schoolbook"/>
              <a:buNone/>
              <a:defRPr sz="2800" b="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2"/>
          <p:cNvSpPr>
            <a:spLocks noGrp="1"/>
          </p:cNvSpPr>
          <p:nvPr>
            <p:ph type="pic" idx="2"/>
          </p:nvPr>
        </p:nvSpPr>
        <p:spPr>
          <a:xfrm>
            <a:off x="0" y="0"/>
            <a:ext cx="11292840" cy="512892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</p:sp>
      <p:sp>
        <p:nvSpPr>
          <p:cNvPr id="82" name="Google Shape;82;p12"/>
          <p:cNvSpPr txBox="1">
            <a:spLocks noGrp="1"/>
          </p:cNvSpPr>
          <p:nvPr>
            <p:ph type="body" idx="1"/>
          </p:nvPr>
        </p:nvSpPr>
        <p:spPr>
          <a:xfrm>
            <a:off x="914400" y="6108589"/>
            <a:ext cx="9982200" cy="597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>
                <a:solidFill>
                  <a:srgbClr val="D8D8D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texte vertical" type="vertTx">
  <p:cSld name="VERTICAL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body" idx="1"/>
          </p:nvPr>
        </p:nvSpPr>
        <p:spPr>
          <a:xfrm rot="5400000">
            <a:off x="3383884" y="-293212"/>
            <a:ext cx="4351337" cy="8595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vertical et texte" type="vertTitleAndTx">
  <p:cSld name="VERTICAL_TITLE_AND_VERTICAL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 rot="5400000">
            <a:off x="6938169" y="2091531"/>
            <a:ext cx="5897562" cy="24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 rot="5400000">
            <a:off x="1680369" y="-537369"/>
            <a:ext cx="5897562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2pPr>
            <a:lvl3pPr marL="1371600" lvl="2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3pPr>
            <a:lvl4pPr marL="1828800" lvl="3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5pPr>
            <a:lvl6pPr marL="2743200" lvl="5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6pPr>
            <a:lvl7pPr marL="3200400" lvl="6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/>
            </a:lvl8pPr>
            <a:lvl9pPr marL="4114800" lvl="8" indent="-3429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800"/>
              <a:buChar char="●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e de titre" type="title">
  <p:cSld name="TITLE">
    <p:bg>
      <p:bgPr>
        <a:solidFill>
          <a:srgbClr val="252525"/>
        </a:solid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Century Schoolbook"/>
              <a:buNone/>
              <a:defRPr sz="7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760"/>
              <a:buNone/>
              <a:defRPr sz="2200">
                <a:solidFill>
                  <a:srgbClr val="BFBFBF"/>
                </a:solidFill>
              </a:defRPr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7F7F7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A5A5A5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lvl="1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lvl="2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lvl="3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lvl="4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lvl="5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lvl="6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lvl="7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lvl="8" indent="0" algn="ctr">
              <a:spcBef>
                <a:spcPts val="0"/>
              </a:spcBef>
              <a:buNone/>
              <a:defRPr sz="3600" b="0" i="0" u="none" strike="noStrike" cap="none">
                <a:solidFill>
                  <a:srgbClr val="A5A5A5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de section" type="secHead">
  <p:cSld name="SECTION_HEADER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200"/>
              <a:buFont typeface="Century Schoolbook"/>
              <a:buNone/>
              <a:defRPr sz="72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760"/>
              <a:buNone/>
              <a:defRPr sz="2200">
                <a:solidFill>
                  <a:srgbClr val="595959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  <p:sp>
        <p:nvSpPr>
          <p:cNvPr id="45" name="Google Shape;45;p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ux contenus" type="twoObj">
  <p:cSld name="TWO_OBJECTS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1261872" y="1828800"/>
            <a:ext cx="448056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2"/>
          </p:nvPr>
        </p:nvSpPr>
        <p:spPr>
          <a:xfrm>
            <a:off x="6126480" y="1828800"/>
            <a:ext cx="448056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ison" type="twoTxTwoObj">
  <p:cSld name="TWO_OBJECTS_WITH_TEX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0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body" idx="2"/>
          </p:nvPr>
        </p:nvSpPr>
        <p:spPr>
          <a:xfrm>
            <a:off x="1261872" y="2507550"/>
            <a:ext cx="4480560" cy="366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body" idx="3"/>
          </p:nvPr>
        </p:nvSpPr>
        <p:spPr>
          <a:xfrm>
            <a:off x="6126480" y="1713655"/>
            <a:ext cx="4480560" cy="731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 b="0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body" idx="4"/>
          </p:nvPr>
        </p:nvSpPr>
        <p:spPr>
          <a:xfrm>
            <a:off x="6126480" y="2507550"/>
            <a:ext cx="4480560" cy="3664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440"/>
              <a:buChar char="•"/>
              <a:defRPr sz="1800"/>
            </a:lvl1pPr>
            <a:lvl2pPr marL="914400" lvl="1" indent="-330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2pPr>
            <a:lvl3pPr marL="1371600" lvl="2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59" name="Google Shape;59;p8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seul" type="titleOnly">
  <p:cSld name="TITLE_ONL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de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 avec légende" type="objTx">
  <p:cSld name="OBJECT_WITH_CAPTION_TEX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 txBox="1"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entury Schoolbook"/>
              <a:buNone/>
              <a:defRPr sz="3200" b="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body" idx="1"/>
          </p:nvPr>
        </p:nvSpPr>
        <p:spPr>
          <a:xfrm>
            <a:off x="4504267" y="685800"/>
            <a:ext cx="6079066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3020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SzPts val="1600"/>
              <a:buChar char="•"/>
              <a:defRPr sz="2000"/>
            </a:lvl1pPr>
            <a:lvl2pPr marL="914400" lvl="1" indent="-3429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800"/>
              <a:buChar char="●"/>
              <a:defRPr sz="1800"/>
            </a:lvl2pPr>
            <a:lvl3pPr marL="1371600" lvl="2" indent="-3302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600"/>
              <a:buChar char="●"/>
              <a:defRPr sz="1600"/>
            </a:lvl3pPr>
            <a:lvl4pPr marL="1828800" lvl="3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5pPr>
            <a:lvl6pPr marL="2743200" lvl="5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6pPr>
            <a:lvl7pPr marL="3200400" lvl="6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Char char="●"/>
              <a:defRPr sz="1400"/>
            </a:lvl8pPr>
            <a:lvl9pPr marL="4114800" lvl="8" indent="-3175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00"/>
              <a:buChar char="●"/>
              <a:defRPr sz="14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2"/>
          </p:nvPr>
        </p:nvSpPr>
        <p:spPr>
          <a:xfrm>
            <a:off x="841248" y="2099734"/>
            <a:ext cx="3200400" cy="3810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14000"/>
              </a:lnSpc>
              <a:spcBef>
                <a:spcPts val="800"/>
              </a:spcBef>
              <a:spcAft>
                <a:spcPts val="0"/>
              </a:spcAft>
              <a:buSzPts val="1040"/>
              <a:buNone/>
              <a:defRPr sz="1300"/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B9AD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entury Schoolbook"/>
              <a:buNone/>
              <a:defRPr sz="44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040" algn="l" rtl="0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sz="1600" b="0" i="0" u="none" strike="noStrike" cap="non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FEFEFE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F9F7F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F9F7F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marR="0" lvl="0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EEEAE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EEEAE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EEEAE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EEEAE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EEEAE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EEEAE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EEEAE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EEEAE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EEEAE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rgbClr val="25252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entury Schoolbook"/>
              <a:buNone/>
              <a:defRPr sz="44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20040" algn="l" rtl="0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accent1"/>
              </a:buClr>
              <a:buSzPts val="144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914400" marR="0" lvl="1" indent="-3302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●"/>
              <a:defRPr sz="1600" b="0" i="0" u="none" strike="noStrike" cap="non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Clr>
                <a:schemeClr val="accent1"/>
              </a:buClr>
              <a:buSzPts val="1400"/>
              <a:buFont typeface="Noto Sans Symbols"/>
              <a:buChar char="●"/>
              <a:defRPr sz="1400" b="0" i="0" u="none" strike="noStrike" cap="none">
                <a:solidFill>
                  <a:srgbClr val="26262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dt" idx="10"/>
          </p:nvPr>
        </p:nvSpPr>
        <p:spPr>
          <a:xfrm rot="-5400000">
            <a:off x="10797542" y="998537"/>
            <a:ext cx="190499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D6D6D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ftr" idx="11"/>
          </p:nvPr>
        </p:nvSpPr>
        <p:spPr>
          <a:xfrm rot="-5400000">
            <a:off x="9959341" y="4046537"/>
            <a:ext cx="3581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rgbClr val="D6D6D6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ldNum" idx="12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>
            <a:lvl1pPr marL="0" marR="0" lvl="0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84848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marL="0" marR="0" lvl="1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84848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marL="0" marR="0" lvl="2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84848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marL="0" marR="0" lvl="3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84848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marL="0" marR="0" lvl="4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84848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marL="0" marR="0" lvl="5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84848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marL="0" marR="0" lvl="6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84848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marL="0" marR="0" lvl="7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84848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marL="0" marR="0" lvl="8" indent="0" algn="ctr" rtl="0">
              <a:spcBef>
                <a:spcPts val="0"/>
              </a:spcBef>
              <a:buNone/>
              <a:defRPr sz="3600" b="0" i="0" u="none" strike="noStrike" cap="none">
                <a:solidFill>
                  <a:srgbClr val="848484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525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5"/>
          <p:cNvSpPr txBox="1">
            <a:spLocks noGrp="1"/>
          </p:cNvSpPr>
          <p:nvPr>
            <p:ph type="ctrTitle"/>
          </p:nvPr>
        </p:nvSpPr>
        <p:spPr>
          <a:xfrm>
            <a:off x="2055822" y="745183"/>
            <a:ext cx="9026153" cy="29777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Schoolbook"/>
              <a:buNone/>
            </a:pPr>
            <a:r>
              <a:rPr lang="fr-FR" sz="6000"/>
              <a:t>Créatures</a:t>
            </a:r>
            <a:endParaRPr/>
          </a:p>
        </p:txBody>
      </p:sp>
      <p:sp>
        <p:nvSpPr>
          <p:cNvPr id="103" name="Google Shape;103;p15"/>
          <p:cNvSpPr txBox="1">
            <a:spLocks noGrp="1"/>
          </p:cNvSpPr>
          <p:nvPr>
            <p:ph type="subTitle" idx="1"/>
          </p:nvPr>
        </p:nvSpPr>
        <p:spPr>
          <a:xfrm>
            <a:off x="2055825" y="4232521"/>
            <a:ext cx="9026100" cy="11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2560"/>
              <a:buNone/>
            </a:pPr>
            <a:r>
              <a:rPr lang="fr-FR" sz="3200">
                <a:solidFill>
                  <a:schemeClr val="lt2"/>
                </a:solidFill>
              </a:rPr>
              <a:t>AM4 - Animation physique et optimisation de la morphologie de créatures animées</a:t>
            </a:r>
            <a:endParaRPr/>
          </a:p>
        </p:txBody>
      </p:sp>
      <p:sp>
        <p:nvSpPr>
          <p:cNvPr id="104" name="Google Shape;104;p15"/>
          <p:cNvSpPr/>
          <p:nvPr/>
        </p:nvSpPr>
        <p:spPr>
          <a:xfrm>
            <a:off x="-1" y="-2811"/>
            <a:ext cx="1286934" cy="6858000"/>
          </a:xfrm>
          <a:prstGeom prst="rect">
            <a:avLst/>
          </a:prstGeom>
          <a:solidFill>
            <a:srgbClr val="771E2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05" name="Google Shape;105;p15"/>
          <p:cNvSpPr txBox="1"/>
          <p:nvPr/>
        </p:nvSpPr>
        <p:spPr>
          <a:xfrm>
            <a:off x="2095000" y="5461325"/>
            <a:ext cx="88635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Groupe KALANA</a:t>
            </a:r>
            <a:endParaRPr sz="20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>
                <a:solidFill>
                  <a:schemeClr val="lt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Laura NESTA          Anna-Ludvina CAYUELA         Ahmed ATANANE</a:t>
            </a:r>
            <a:endParaRPr sz="20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4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ts val="4400"/>
              <a:buFont typeface="Century Schoolbook"/>
              <a:buNone/>
            </a:pPr>
            <a:r>
              <a:rPr lang="fr-FR">
                <a:solidFill>
                  <a:srgbClr val="4F141B"/>
                </a:solidFill>
              </a:rPr>
              <a:t>Observations</a:t>
            </a:r>
            <a:endParaRPr/>
          </a:p>
        </p:txBody>
      </p:sp>
      <p:sp>
        <p:nvSpPr>
          <p:cNvPr id="198" name="Google Shape;198;p24"/>
          <p:cNvSpPr txBox="1">
            <a:spLocks noGrp="1"/>
          </p:cNvSpPr>
          <p:nvPr>
            <p:ph type="body" idx="1"/>
          </p:nvPr>
        </p:nvSpPr>
        <p:spPr>
          <a:xfrm>
            <a:off x="1129575" y="2632500"/>
            <a:ext cx="4305000" cy="243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fr-FR"/>
              <a:t>Stabilisation de la courbe</a:t>
            </a:r>
            <a:endParaRPr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/>
              <a:t>fin : env 15 générations </a:t>
            </a:r>
            <a:endParaRPr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/>
              <a:t>valeur non clampées : 100%</a:t>
            </a:r>
            <a:endParaRPr/>
          </a:p>
        </p:txBody>
      </p:sp>
      <p:pic>
        <p:nvPicPr>
          <p:cNvPr id="199" name="Google Shape;19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34575" y="1849925"/>
            <a:ext cx="5676774" cy="340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5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ts val="4400"/>
              <a:buFont typeface="Century Schoolbook"/>
              <a:buNone/>
            </a:pPr>
            <a:r>
              <a:rPr lang="fr-FR" dirty="0">
                <a:solidFill>
                  <a:srgbClr val="4F141B"/>
                </a:solidFill>
              </a:rPr>
              <a:t>Résultats</a:t>
            </a:r>
            <a:endParaRPr dirty="0"/>
          </a:p>
        </p:txBody>
      </p:sp>
      <p:sp>
        <p:nvSpPr>
          <p:cNvPr id="205" name="Google Shape;205;p25"/>
          <p:cNvSpPr txBox="1">
            <a:spLocks noGrp="1"/>
          </p:cNvSpPr>
          <p:nvPr>
            <p:ph type="body" idx="1"/>
          </p:nvPr>
        </p:nvSpPr>
        <p:spPr>
          <a:xfrm>
            <a:off x="2905025" y="1740650"/>
            <a:ext cx="3975600" cy="15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score max : env. 91</a:t>
            </a:r>
            <a:endParaRPr dirty="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182880" lvl="0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stabilisation : env.  génération 40</a:t>
            </a:r>
            <a:endParaRPr dirty="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182880" lvl="0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90 atteint : génération 70</a:t>
            </a:r>
            <a:endParaRPr dirty="0"/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7925" y="3387800"/>
            <a:ext cx="5334450" cy="3200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7574" y="3387800"/>
            <a:ext cx="5334450" cy="3200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6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ts val="4400"/>
              <a:buFont typeface="Century Schoolbook"/>
              <a:buNone/>
            </a:pPr>
            <a:r>
              <a:rPr lang="fr-FR" dirty="0">
                <a:solidFill>
                  <a:srgbClr val="4F141B"/>
                </a:solidFill>
              </a:rPr>
              <a:t>Conclusion</a:t>
            </a:r>
            <a:endParaRPr dirty="0"/>
          </a:p>
        </p:txBody>
      </p:sp>
      <p:pic>
        <p:nvPicPr>
          <p:cNvPr id="213" name="Google Shape;213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80725" y="1588350"/>
            <a:ext cx="8925275" cy="4997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 txBox="1">
            <a:spLocks noGrp="1"/>
          </p:cNvSpPr>
          <p:nvPr>
            <p:ph type="title"/>
          </p:nvPr>
        </p:nvSpPr>
        <p:spPr>
          <a:xfrm>
            <a:off x="1249650" y="954889"/>
            <a:ext cx="9692700" cy="6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ct val="100000"/>
              <a:buFont typeface="Century Schoolbook"/>
              <a:buNone/>
            </a:pPr>
            <a:r>
              <a:rPr lang="fr-FR" dirty="0">
                <a:solidFill>
                  <a:srgbClr val="4F141B"/>
                </a:solidFill>
              </a:rPr>
              <a:t>Bilan du projet</a:t>
            </a:r>
            <a:endParaRPr dirty="0"/>
          </a:p>
        </p:txBody>
      </p:sp>
      <p:pic>
        <p:nvPicPr>
          <p:cNvPr id="219" name="Google Shape;219;p27"/>
          <p:cNvPicPr preferRelativeResize="0"/>
          <p:nvPr/>
        </p:nvPicPr>
        <p:blipFill rotWithShape="1">
          <a:blip r:embed="rId5">
            <a:alphaModFix/>
          </a:blip>
          <a:srcRect l="15013" r="9320"/>
          <a:stretch/>
        </p:blipFill>
        <p:spPr>
          <a:xfrm>
            <a:off x="5078027" y="2066840"/>
            <a:ext cx="6063449" cy="3925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Capture_decran_video_de_27-03-2022_155437_Trim (online-video-cutter.com) (1)">
            <a:hlinkClick r:id="" action="ppaction://media"/>
            <a:extLst>
              <a:ext uri="{FF2B5EF4-FFF2-40B4-BE49-F238E27FC236}">
                <a16:creationId xmlns:a16="http://schemas.microsoft.com/office/drawing/2014/main" id="{6DA0788D-74F8-4BA5-8F81-CA3C25B6BA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9972" y="2176287"/>
            <a:ext cx="4631723" cy="37181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ts val="4400"/>
              <a:buFont typeface="Century Schoolbook"/>
              <a:buNone/>
            </a:pPr>
            <a:r>
              <a:rPr lang="fr-FR">
                <a:solidFill>
                  <a:srgbClr val="4F141B"/>
                </a:solidFill>
              </a:rPr>
              <a:t>Le sujet du projet</a:t>
            </a:r>
            <a:endParaRPr/>
          </a:p>
        </p:txBody>
      </p:sp>
      <p:sp>
        <p:nvSpPr>
          <p:cNvPr id="111" name="Google Shape;111;p16"/>
          <p:cNvSpPr txBox="1">
            <a:spLocks noGrp="1"/>
          </p:cNvSpPr>
          <p:nvPr>
            <p:ph type="body" idx="1"/>
          </p:nvPr>
        </p:nvSpPr>
        <p:spPr>
          <a:xfrm>
            <a:off x="1261875" y="1828800"/>
            <a:ext cx="8595300" cy="14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fr-FR"/>
              <a:t>Créer une créature animée en 3D</a:t>
            </a:r>
            <a:endParaRPr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/>
              <a:t>Concevoir un algorithme génétique</a:t>
            </a:r>
            <a:endParaRPr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/>
              <a:t>Évolution de la créature</a:t>
            </a:r>
            <a:endParaRPr/>
          </a:p>
        </p:txBody>
      </p:sp>
      <p:pic>
        <p:nvPicPr>
          <p:cNvPr id="112" name="Google Shape;11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9598" y="3764051"/>
            <a:ext cx="2479475" cy="1859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2873" y="3764051"/>
            <a:ext cx="2479475" cy="1859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6148" y="3764050"/>
            <a:ext cx="2479475" cy="18596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69425" y="3764051"/>
            <a:ext cx="2479475" cy="18596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ts val="4400"/>
              <a:buFont typeface="Century Schoolbook"/>
              <a:buNone/>
            </a:pPr>
            <a:r>
              <a:rPr lang="fr-FR">
                <a:solidFill>
                  <a:srgbClr val="4F141B"/>
                </a:solidFill>
              </a:rPr>
              <a:t>Environnement &amp; technologies</a:t>
            </a:r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fr-FR" dirty="0" err="1"/>
              <a:t>Unity</a:t>
            </a:r>
            <a:r>
              <a:rPr lang="fr-FR" dirty="0"/>
              <a:t>, un moteur de jeu</a:t>
            </a:r>
            <a:endParaRPr dirty="0"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 C#, un langage de programmation</a:t>
            </a:r>
            <a:endParaRPr dirty="0"/>
          </a:p>
        </p:txBody>
      </p:sp>
      <p:pic>
        <p:nvPicPr>
          <p:cNvPr id="122" name="Google Shape;122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504468" y="3600513"/>
            <a:ext cx="3907287" cy="1421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7" descr="Une image contenant texte, signe, graphiques vectoriels&#10;&#10;Description générée automatiquement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15248" y="3140462"/>
            <a:ext cx="2341984" cy="2341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ts val="4400"/>
              <a:buFont typeface="Century Schoolbook"/>
              <a:buNone/>
            </a:pPr>
            <a:r>
              <a:rPr lang="fr-FR">
                <a:solidFill>
                  <a:srgbClr val="4F141B"/>
                </a:solidFill>
              </a:rPr>
              <a:t>Choix de l’environnement</a:t>
            </a:r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fr-FR"/>
              <a:t>Air</a:t>
            </a:r>
            <a:endParaRPr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/>
              <a:t>Créature volante</a:t>
            </a:r>
            <a:endParaRPr/>
          </a:p>
          <a:p>
            <a:pPr marL="0" lvl="0" indent="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ts val="4400"/>
              <a:buFont typeface="Century Schoolbook"/>
              <a:buNone/>
            </a:pPr>
            <a:r>
              <a:rPr lang="fr-FR">
                <a:solidFill>
                  <a:srgbClr val="4F141B"/>
                </a:solidFill>
              </a:rPr>
              <a:t>La créature </a:t>
            </a:r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261875" y="1828800"/>
            <a:ext cx="4112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Conception</a:t>
            </a:r>
            <a:endParaRPr dirty="0"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Ailes : longueur 1.5</a:t>
            </a:r>
            <a:endParaRPr dirty="0"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Queue : longueur 1</a:t>
            </a:r>
            <a:endParaRPr dirty="0"/>
          </a:p>
          <a:p>
            <a:pPr marL="0" lvl="0" indent="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variation : x [0;2]</a:t>
            </a:r>
            <a:endParaRPr dirty="0"/>
          </a:p>
          <a:p>
            <a:pPr marL="182880" lvl="0" indent="-9144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None/>
            </a:pPr>
            <a:endParaRPr dirty="0"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Mouvement de la créature</a:t>
            </a:r>
            <a:endParaRPr dirty="0"/>
          </a:p>
        </p:txBody>
      </p:sp>
      <p:pic>
        <p:nvPicPr>
          <p:cNvPr id="136" name="Google Shape;13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52975" y="4660525"/>
            <a:ext cx="1580150" cy="165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6275" y="1208450"/>
            <a:ext cx="5276850" cy="321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0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7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ts val="4400"/>
              <a:buFont typeface="Century Schoolbook"/>
              <a:buNone/>
            </a:pPr>
            <a:r>
              <a:rPr lang="fr-FR">
                <a:solidFill>
                  <a:srgbClr val="4F141B"/>
                </a:solidFill>
              </a:rPr>
              <a:t>La physique </a:t>
            </a:r>
            <a:endParaRPr/>
          </a:p>
        </p:txBody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1261875" y="1828800"/>
            <a:ext cx="41127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gravité constante </a:t>
            </a:r>
            <a:r>
              <a:rPr lang="fr-FR"/>
              <a:t>- poids </a:t>
            </a:r>
            <a:endParaRPr dirty="0"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battement d’aile:</a:t>
            </a:r>
            <a:br>
              <a:rPr lang="fr-FR" dirty="0"/>
            </a:br>
            <a:r>
              <a:rPr lang="fr-FR" dirty="0"/>
              <a:t>	mouvement latéral</a:t>
            </a:r>
            <a:br>
              <a:rPr lang="fr-FR" dirty="0"/>
            </a:br>
            <a:r>
              <a:rPr lang="fr-FR" dirty="0"/>
              <a:t>	faible mouvement en avant</a:t>
            </a:r>
            <a:br>
              <a:rPr lang="fr-FR" dirty="0"/>
            </a:br>
            <a:r>
              <a:rPr lang="fr-FR" dirty="0"/>
              <a:t>	prise d’altitude</a:t>
            </a:r>
            <a:endParaRPr dirty="0"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battement queue: </a:t>
            </a:r>
            <a:br>
              <a:rPr lang="fr-FR" dirty="0"/>
            </a:br>
            <a:r>
              <a:rPr lang="fr-FR" dirty="0"/>
              <a:t>	mouvement en avant</a:t>
            </a:r>
            <a:br>
              <a:rPr lang="fr-FR" dirty="0"/>
            </a:br>
            <a:r>
              <a:rPr lang="fr-FR" dirty="0"/>
              <a:t>	prise d’altitude</a:t>
            </a:r>
            <a:endParaRPr dirty="0"/>
          </a:p>
          <a:p>
            <a:pPr marL="182880" lvl="0" indent="-182880" algn="l" rtl="0">
              <a:lnSpc>
                <a:spcPct val="95000"/>
              </a:lnSpc>
              <a:spcBef>
                <a:spcPts val="160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La taille influence les forces</a:t>
            </a:r>
            <a:endParaRPr dirty="0"/>
          </a:p>
        </p:txBody>
      </p:sp>
      <p:pic>
        <p:nvPicPr>
          <p:cNvPr id="144" name="Google Shape;14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07274" y="196536"/>
            <a:ext cx="5420775" cy="3080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563600" y="3277200"/>
            <a:ext cx="5801324" cy="3305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1025" y="1630375"/>
            <a:ext cx="6076349" cy="3420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ts val="4400"/>
              <a:buFont typeface="Century Schoolbook"/>
              <a:buNone/>
            </a:pPr>
            <a:r>
              <a:rPr lang="fr-FR">
                <a:solidFill>
                  <a:srgbClr val="4F141B"/>
                </a:solidFill>
              </a:rPr>
              <a:t>Algorithme d’évolution</a:t>
            </a:r>
            <a:endParaRPr/>
          </a:p>
        </p:txBody>
      </p:sp>
      <p:sp>
        <p:nvSpPr>
          <p:cNvPr id="152" name="Google Shape;152;p21"/>
          <p:cNvSpPr txBox="1"/>
          <p:nvPr/>
        </p:nvSpPr>
        <p:spPr>
          <a:xfrm>
            <a:off x="302200" y="2092550"/>
            <a:ext cx="1371600" cy="615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génération 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initiale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53" name="Google Shape;153;p21"/>
          <p:cNvSpPr txBox="1"/>
          <p:nvPr/>
        </p:nvSpPr>
        <p:spPr>
          <a:xfrm>
            <a:off x="2616563" y="2092550"/>
            <a:ext cx="1790100" cy="615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Calcul 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d’aptitude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54" name="Google Shape;154;p21"/>
          <p:cNvSpPr txBox="1"/>
          <p:nvPr/>
        </p:nvSpPr>
        <p:spPr>
          <a:xfrm>
            <a:off x="5349425" y="1984700"/>
            <a:ext cx="1790100" cy="831300"/>
          </a:xfrm>
          <a:prstGeom prst="rect">
            <a:avLst/>
          </a:prstGeom>
          <a:noFill/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vérification de réussite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condition d’arrêt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55" name="Google Shape;155;p21"/>
          <p:cNvSpPr txBox="1"/>
          <p:nvPr/>
        </p:nvSpPr>
        <p:spPr>
          <a:xfrm>
            <a:off x="7581225" y="3260675"/>
            <a:ext cx="1790100" cy="615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sélection des parents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56" name="Google Shape;156;p21"/>
          <p:cNvSpPr txBox="1"/>
          <p:nvPr/>
        </p:nvSpPr>
        <p:spPr>
          <a:xfrm>
            <a:off x="7581225" y="4329775"/>
            <a:ext cx="1790100" cy="615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sélection 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des gènes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57" name="Google Shape;157;p21"/>
          <p:cNvSpPr txBox="1"/>
          <p:nvPr/>
        </p:nvSpPr>
        <p:spPr>
          <a:xfrm>
            <a:off x="5213138" y="5346050"/>
            <a:ext cx="1790100" cy="615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variation 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des gènes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58" name="Google Shape;158;p21"/>
          <p:cNvSpPr txBox="1"/>
          <p:nvPr/>
        </p:nvSpPr>
        <p:spPr>
          <a:xfrm>
            <a:off x="2616575" y="5346050"/>
            <a:ext cx="1790100" cy="615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nouvelle 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génération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59" name="Google Shape;159;p21"/>
          <p:cNvSpPr txBox="1"/>
          <p:nvPr/>
        </p:nvSpPr>
        <p:spPr>
          <a:xfrm>
            <a:off x="9004625" y="2206150"/>
            <a:ext cx="1790100" cy="40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Fin de l’évolution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160" name="Google Shape;160;p21"/>
          <p:cNvCxnSpPr>
            <a:stCxn id="152" idx="3"/>
            <a:endCxn id="153" idx="1"/>
          </p:cNvCxnSpPr>
          <p:nvPr/>
        </p:nvCxnSpPr>
        <p:spPr>
          <a:xfrm>
            <a:off x="1673800" y="2400350"/>
            <a:ext cx="942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61" name="Google Shape;161;p21"/>
          <p:cNvCxnSpPr>
            <a:stCxn id="153" idx="3"/>
            <a:endCxn id="154" idx="1"/>
          </p:cNvCxnSpPr>
          <p:nvPr/>
        </p:nvCxnSpPr>
        <p:spPr>
          <a:xfrm>
            <a:off x="4406663" y="2400350"/>
            <a:ext cx="9429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2" name="Google Shape;162;p21"/>
          <p:cNvCxnSpPr>
            <a:stCxn id="154" idx="3"/>
            <a:endCxn id="159" idx="1"/>
          </p:cNvCxnSpPr>
          <p:nvPr/>
        </p:nvCxnSpPr>
        <p:spPr>
          <a:xfrm>
            <a:off x="7139525" y="2400350"/>
            <a:ext cx="1865100" cy="6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3" name="Google Shape;163;p21"/>
          <p:cNvCxnSpPr>
            <a:stCxn id="154" idx="3"/>
            <a:endCxn id="155" idx="0"/>
          </p:cNvCxnSpPr>
          <p:nvPr/>
        </p:nvCxnSpPr>
        <p:spPr>
          <a:xfrm>
            <a:off x="7139525" y="2400350"/>
            <a:ext cx="1336800" cy="86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4" name="Google Shape;164;p21"/>
          <p:cNvCxnSpPr>
            <a:stCxn id="155" idx="2"/>
            <a:endCxn id="156" idx="0"/>
          </p:cNvCxnSpPr>
          <p:nvPr/>
        </p:nvCxnSpPr>
        <p:spPr>
          <a:xfrm>
            <a:off x="8476275" y="3876275"/>
            <a:ext cx="0" cy="453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5" name="Google Shape;165;p21"/>
          <p:cNvCxnSpPr>
            <a:stCxn id="156" idx="2"/>
            <a:endCxn id="157" idx="3"/>
          </p:cNvCxnSpPr>
          <p:nvPr/>
        </p:nvCxnSpPr>
        <p:spPr>
          <a:xfrm flipH="1">
            <a:off x="7003275" y="4945375"/>
            <a:ext cx="1473000" cy="708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6" name="Google Shape;166;p21"/>
          <p:cNvCxnSpPr>
            <a:stCxn id="157" idx="1"/>
            <a:endCxn id="158" idx="3"/>
          </p:cNvCxnSpPr>
          <p:nvPr/>
        </p:nvCxnSpPr>
        <p:spPr>
          <a:xfrm rot="10800000">
            <a:off x="4406738" y="5653850"/>
            <a:ext cx="8064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67" name="Google Shape;167;p21"/>
          <p:cNvCxnSpPr>
            <a:stCxn id="158" idx="0"/>
            <a:endCxn id="153" idx="2"/>
          </p:cNvCxnSpPr>
          <p:nvPr/>
        </p:nvCxnSpPr>
        <p:spPr>
          <a:xfrm rot="10800000">
            <a:off x="3511625" y="2708150"/>
            <a:ext cx="0" cy="2637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68" name="Google Shape;168;p21"/>
          <p:cNvSpPr txBox="1"/>
          <p:nvPr/>
        </p:nvSpPr>
        <p:spPr>
          <a:xfrm>
            <a:off x="7305375" y="2006151"/>
            <a:ext cx="687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Century Schoolbook"/>
                <a:ea typeface="Century Schoolbook"/>
                <a:cs typeface="Century Schoolbook"/>
                <a:sym typeface="Century Schoolbook"/>
              </a:rPr>
              <a:t>vraie</a:t>
            </a:r>
            <a:endParaRPr dirty="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69" name="Google Shape;169;p21"/>
          <p:cNvSpPr txBox="1"/>
          <p:nvPr/>
        </p:nvSpPr>
        <p:spPr>
          <a:xfrm>
            <a:off x="7891300" y="2633425"/>
            <a:ext cx="687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>
                <a:latin typeface="Century Schoolbook"/>
                <a:ea typeface="Century Schoolbook"/>
                <a:cs typeface="Century Schoolbook"/>
                <a:sym typeface="Century Schoolbook"/>
              </a:rPr>
              <a:t>faux</a:t>
            </a:r>
            <a:endParaRPr dirty="0"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ts val="4400"/>
              <a:buFont typeface="Century Schoolbook"/>
              <a:buNone/>
            </a:pPr>
            <a:r>
              <a:rPr lang="fr-FR">
                <a:solidFill>
                  <a:srgbClr val="4F141B"/>
                </a:solidFill>
              </a:rPr>
              <a:t>Notre algorithme d’évolution</a:t>
            </a:r>
            <a:endParaRPr/>
          </a:p>
        </p:txBody>
      </p:sp>
      <p:sp>
        <p:nvSpPr>
          <p:cNvPr id="175" name="Google Shape;175;p22"/>
          <p:cNvSpPr txBox="1">
            <a:spLocks noGrp="1"/>
          </p:cNvSpPr>
          <p:nvPr>
            <p:ph type="body" idx="1"/>
          </p:nvPr>
        </p:nvSpPr>
        <p:spPr>
          <a:xfrm>
            <a:off x="1261874" y="1691325"/>
            <a:ext cx="51162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82880" lvl="0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Choix des ratios</a:t>
            </a:r>
            <a:endParaRPr dirty="0"/>
          </a:p>
          <a:p>
            <a:pPr marL="457200" lvl="1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-FR" dirty="0"/>
              <a:t>condition de réussite : score moyen </a:t>
            </a:r>
            <a:r>
              <a:rPr lang="fr-FR" sz="1800" dirty="0">
                <a:solidFill>
                  <a:schemeClr val="dk1"/>
                </a:solidFill>
              </a:rPr>
              <a:t>≥</a:t>
            </a:r>
            <a:r>
              <a:rPr lang="fr-FR" dirty="0"/>
              <a:t> 80%</a:t>
            </a:r>
            <a:endParaRPr dirty="0"/>
          </a:p>
          <a:p>
            <a:pPr marL="457200" lvl="1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-FR" dirty="0"/>
              <a:t>pourcentage d’individus sélectionné : 60%</a:t>
            </a:r>
            <a:endParaRPr dirty="0"/>
          </a:p>
          <a:p>
            <a:pPr marL="457200" lvl="1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-FR" dirty="0"/>
              <a:t>parents : ensemble des individus sélectionnés </a:t>
            </a:r>
            <a:endParaRPr dirty="0"/>
          </a:p>
          <a:p>
            <a:pPr marL="457200" lvl="1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-FR" dirty="0"/>
              <a:t>pourcentage de variation de gènes : 40%</a:t>
            </a:r>
            <a:endParaRPr dirty="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182880" lvl="0" indent="-182880" algn="l" rtl="0">
              <a:spcBef>
                <a:spcPts val="0"/>
              </a:spcBef>
              <a:spcAft>
                <a:spcPts val="0"/>
              </a:spcAft>
              <a:buSzPts val="1440"/>
              <a:buChar char="•"/>
            </a:pPr>
            <a:r>
              <a:rPr lang="fr-FR" dirty="0"/>
              <a:t>Calcul des scores</a:t>
            </a:r>
            <a:endParaRPr dirty="0"/>
          </a:p>
          <a:p>
            <a:pPr marL="457200" lvl="1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-FR" dirty="0"/>
              <a:t>note : /100</a:t>
            </a:r>
            <a:endParaRPr dirty="0"/>
          </a:p>
          <a:p>
            <a:pPr marL="457200" lvl="1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-FR" dirty="0"/>
              <a:t>réussite: +50</a:t>
            </a:r>
            <a:endParaRPr dirty="0"/>
          </a:p>
          <a:p>
            <a:pPr marL="457200" lvl="1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-FR" dirty="0"/>
              <a:t>esthétisme : /20</a:t>
            </a:r>
            <a:endParaRPr dirty="0"/>
          </a:p>
          <a:p>
            <a:pPr marL="457200" lvl="1" indent="-18288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fr-FR" dirty="0"/>
              <a:t>rapidité : /30 </a:t>
            </a:r>
            <a:endParaRPr dirty="0"/>
          </a:p>
        </p:txBody>
      </p:sp>
      <p:pic>
        <p:nvPicPr>
          <p:cNvPr id="176" name="Google Shape;1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0700" y="3232675"/>
            <a:ext cx="7061425" cy="349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F7F7F"/>
        </a:soli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F141B"/>
              </a:buClr>
              <a:buSzPts val="4400"/>
              <a:buFont typeface="Century Schoolbook"/>
              <a:buNone/>
            </a:pPr>
            <a:r>
              <a:rPr lang="fr-FR">
                <a:solidFill>
                  <a:srgbClr val="4F141B"/>
                </a:solidFill>
              </a:rPr>
              <a:t>Fonctionnement global du projet</a:t>
            </a:r>
            <a:endParaRPr/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600" y="2163525"/>
            <a:ext cx="7304625" cy="3773957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3"/>
          <p:cNvSpPr txBox="1"/>
          <p:nvPr/>
        </p:nvSpPr>
        <p:spPr>
          <a:xfrm>
            <a:off x="815225" y="3258200"/>
            <a:ext cx="1790100" cy="40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Génération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84" name="Google Shape;184;p23"/>
          <p:cNvSpPr txBox="1"/>
          <p:nvPr/>
        </p:nvSpPr>
        <p:spPr>
          <a:xfrm>
            <a:off x="815225" y="4442500"/>
            <a:ext cx="1790100" cy="40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Créature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85" name="Google Shape;185;p23"/>
          <p:cNvSpPr txBox="1"/>
          <p:nvPr/>
        </p:nvSpPr>
        <p:spPr>
          <a:xfrm>
            <a:off x="815225" y="2073900"/>
            <a:ext cx="1790100" cy="40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Evolution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186" name="Google Shape;186;p23"/>
          <p:cNvCxnSpPr>
            <a:stCxn id="185" idx="2"/>
            <a:endCxn id="183" idx="0"/>
          </p:cNvCxnSpPr>
          <p:nvPr/>
        </p:nvCxnSpPr>
        <p:spPr>
          <a:xfrm>
            <a:off x="1710275" y="2474100"/>
            <a:ext cx="0" cy="78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87" name="Google Shape;187;p23"/>
          <p:cNvCxnSpPr>
            <a:stCxn id="183" idx="2"/>
            <a:endCxn id="184" idx="0"/>
          </p:cNvCxnSpPr>
          <p:nvPr/>
        </p:nvCxnSpPr>
        <p:spPr>
          <a:xfrm>
            <a:off x="1710275" y="3658400"/>
            <a:ext cx="0" cy="78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8" name="Google Shape;188;p23"/>
          <p:cNvSpPr txBox="1"/>
          <p:nvPr/>
        </p:nvSpPr>
        <p:spPr>
          <a:xfrm>
            <a:off x="1769100" y="2599475"/>
            <a:ext cx="196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lance les générations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89" name="Google Shape;189;p23"/>
          <p:cNvSpPr txBox="1"/>
          <p:nvPr/>
        </p:nvSpPr>
        <p:spPr>
          <a:xfrm>
            <a:off x="1852925" y="3850350"/>
            <a:ext cx="1963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lance 200 créatures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90" name="Google Shape;190;p23"/>
          <p:cNvSpPr txBox="1"/>
          <p:nvPr/>
        </p:nvSpPr>
        <p:spPr>
          <a:xfrm>
            <a:off x="776025" y="5626900"/>
            <a:ext cx="1790100" cy="4002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Préfab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191" name="Google Shape;191;p23"/>
          <p:cNvCxnSpPr>
            <a:endCxn id="190" idx="0"/>
          </p:cNvCxnSpPr>
          <p:nvPr/>
        </p:nvCxnSpPr>
        <p:spPr>
          <a:xfrm>
            <a:off x="1671075" y="4842700"/>
            <a:ext cx="0" cy="784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92" name="Google Shape;192;p23"/>
          <p:cNvSpPr txBox="1"/>
          <p:nvPr/>
        </p:nvSpPr>
        <p:spPr>
          <a:xfrm>
            <a:off x="1769100" y="4927000"/>
            <a:ext cx="1963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créer la créature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>
                <a:latin typeface="Century Schoolbook"/>
                <a:ea typeface="Century Schoolbook"/>
                <a:cs typeface="Century Schoolbook"/>
                <a:sym typeface="Century Schoolbook"/>
              </a:rPr>
              <a:t>gère la physique</a:t>
            </a:r>
            <a:endParaRPr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ue">
  <a:themeElements>
    <a:clrScheme name="Aspect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Vue">
  <a:themeElements>
    <a:clrScheme name="Aspect">
      <a:dk1>
        <a:srgbClr val="000000"/>
      </a:dk1>
      <a:lt1>
        <a:srgbClr val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303</Words>
  <Application>Microsoft Office PowerPoint</Application>
  <PresentationFormat>Grand écran</PresentationFormat>
  <Paragraphs>105</Paragraphs>
  <Slides>13</Slides>
  <Notes>13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13</vt:i4>
      </vt:variant>
    </vt:vector>
  </HeadingPairs>
  <TitlesOfParts>
    <vt:vector size="18" baseType="lpstr">
      <vt:lpstr>Arial</vt:lpstr>
      <vt:lpstr>Noto Sans Symbols</vt:lpstr>
      <vt:lpstr>Century Schoolbook</vt:lpstr>
      <vt:lpstr>Vue</vt:lpstr>
      <vt:lpstr>Vue</vt:lpstr>
      <vt:lpstr>Créatures</vt:lpstr>
      <vt:lpstr>Le sujet du projet</vt:lpstr>
      <vt:lpstr>Environnement &amp; technologies</vt:lpstr>
      <vt:lpstr>Choix de l’environnement</vt:lpstr>
      <vt:lpstr>La créature </vt:lpstr>
      <vt:lpstr>La physique </vt:lpstr>
      <vt:lpstr>Algorithme d’évolution</vt:lpstr>
      <vt:lpstr>Notre algorithme d’évolution</vt:lpstr>
      <vt:lpstr>Fonctionnement global du projet</vt:lpstr>
      <vt:lpstr>Observations</vt:lpstr>
      <vt:lpstr>Résultats</vt:lpstr>
      <vt:lpstr>Conclusion</vt:lpstr>
      <vt:lpstr>Bilan du projet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Créatures</dc:title>
  <dc:creator>laura</dc:creator>
  <cp:lastModifiedBy>Laura NESTA</cp:lastModifiedBy>
  <cp:revision>3</cp:revision>
  <dcterms:modified xsi:type="dcterms:W3CDTF">2022-05-03T08:58:56Z</dcterms:modified>
</cp:coreProperties>
</file>